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10" r:id="rId2"/>
    <p:sldId id="311" r:id="rId3"/>
    <p:sldId id="257" r:id="rId4"/>
    <p:sldId id="259" r:id="rId5"/>
    <p:sldId id="260" r:id="rId6"/>
    <p:sldId id="261" r:id="rId7"/>
    <p:sldId id="263" r:id="rId8"/>
    <p:sldId id="266" r:id="rId9"/>
    <p:sldId id="265" r:id="rId10"/>
    <p:sldId id="268" r:id="rId11"/>
    <p:sldId id="269" r:id="rId12"/>
    <p:sldId id="275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4" r:id="rId26"/>
    <p:sldId id="295" r:id="rId27"/>
    <p:sldId id="309" r:id="rId28"/>
    <p:sldId id="300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29E3"/>
    <a:srgbClr val="3C9FFD"/>
    <a:srgbClr val="5EDEBE"/>
    <a:srgbClr val="7633E6"/>
    <a:srgbClr val="FFBC01"/>
    <a:srgbClr val="6B48EA"/>
    <a:srgbClr val="4098FB"/>
    <a:srgbClr val="00FFFA"/>
    <a:srgbClr val="723BE7"/>
    <a:srgbClr val="A057E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8" autoAdjust="0"/>
    <p:restoredTop sz="94290" autoAdjust="0"/>
  </p:normalViewPr>
  <p:slideViewPr>
    <p:cSldViewPr snapToGrid="0" showGuides="1">
      <p:cViewPr>
        <p:scale>
          <a:sx n="66" d="100"/>
          <a:sy n="66" d="100"/>
        </p:scale>
        <p:origin x="-2250" y="-990"/>
      </p:cViewPr>
      <p:guideLst>
        <p:guide orient="horz" pos="1230"/>
        <p:guide orient="horz" pos="2853"/>
        <p:guide pos="7210"/>
        <p:guide pos="47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7FC2F-BAB8-4F42-910C-B21A79C548A4}" type="datetimeFigureOut">
              <a:rPr lang="zh-CN" altLang="en-US" smtClean="0"/>
              <a:pPr/>
              <a:t>2019-3-28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F470C-D80C-4156-A230-BD93C88B84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F470C-D80C-4156-A230-BD93C88B840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pPr/>
              <a:t>2019-3-28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pPr/>
              <a:t>2019-3-28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pPr/>
              <a:t>2019-3-28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pPr/>
              <a:t>2019-3-28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pPr/>
              <a:t>2019-3-28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pPr/>
              <a:t>2019-3-28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pPr/>
              <a:t>2019-3-28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pPr/>
              <a:t>2019-3-28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pPr/>
              <a:t>2019-3-28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pPr/>
              <a:t>2019-3-28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54C44-E25D-4C73-814B-4464E38C2B75}" type="datetimeFigureOut">
              <a:rPr lang="zh-CN" altLang="en-US" smtClean="0"/>
              <a:pPr/>
              <a:t>2019-3-28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.xml"/><Relationship Id="rId7" Type="http://schemas.openxmlformats.org/officeDocument/2006/relationships/image" Target="../media/image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文本框 6"/>
          <p:cNvSpPr txBox="1"/>
          <p:nvPr>
            <p:custDataLst>
              <p:tags r:id="rId1"/>
            </p:custDataLst>
          </p:nvPr>
        </p:nvSpPr>
        <p:spPr>
          <a:xfrm>
            <a:off x="1669143" y="1874490"/>
            <a:ext cx="86940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2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智慧树网络通识选修课开课说明</a:t>
            </a:r>
            <a:endParaRPr lang="en-US" altLang="zh-CN" sz="3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24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特别说明：</a:t>
            </a:r>
            <a:endParaRPr lang="en-US" altLang="zh-CN" sz="24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en-US" altLang="zh-CN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届毕业生的毕业资格审核时间安排</a:t>
            </a:r>
            <a:r>
              <a:rPr lang="zh-CN" altLang="zh-CN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zh-CN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学期智慧树网络通识选修课的学习起止日期为</a:t>
            </a:r>
            <a:r>
              <a:rPr lang="en-US" altLang="zh-CN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zh-CN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</a:t>
            </a:r>
            <a:r>
              <a:rPr lang="en-US" altLang="zh-CN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</a:t>
            </a:r>
            <a:r>
              <a:rPr lang="en-US" altLang="zh-CN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zh-CN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日至</a:t>
            </a:r>
            <a:r>
              <a:rPr lang="en-US" altLang="zh-CN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zh-CN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</a:t>
            </a:r>
            <a:r>
              <a:rPr lang="en-US" altLang="zh-CN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zh-CN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</a:t>
            </a:r>
            <a:r>
              <a:rPr lang="en-US" altLang="zh-CN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zh-CN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日，考试时间为</a:t>
            </a:r>
            <a:r>
              <a:rPr lang="en-US" altLang="zh-CN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zh-CN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zh-CN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日至</a:t>
            </a:r>
            <a:r>
              <a:rPr lang="en-US" altLang="zh-CN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2019</a:t>
            </a:r>
            <a:r>
              <a:rPr lang="zh-CN" altLang="zh-CN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zh-CN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 </a:t>
            </a:r>
            <a:r>
              <a:rPr lang="zh-CN" altLang="zh-CN" sz="2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日，必须在此日期区间内完成课程的相关任务，任务主要包括完成在线观看视频和各章节的在线测验。</a:t>
            </a:r>
            <a:endParaRPr lang="zh-CN" altLang="en-US" sz="2400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A_图片 9" descr="教育的力量白底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8033" y="500646"/>
            <a:ext cx="2262130" cy="5743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5683348"/>
            <a:ext cx="12192000" cy="1174652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QQ截图201706151818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6897" y="2054860"/>
            <a:ext cx="2760980" cy="4721860"/>
          </a:xfrm>
          <a:prstGeom prst="rect">
            <a:avLst/>
          </a:prstGeom>
          <a:solidFill>
            <a:srgbClr val="FFFFFF">
              <a:shade val="85000"/>
            </a:srgbClr>
          </a:solidFill>
          <a:ln w="920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文本框 13"/>
          <p:cNvSpPr txBox="1"/>
          <p:nvPr/>
        </p:nvSpPr>
        <p:spPr>
          <a:xfrm>
            <a:off x="4448289" y="650995"/>
            <a:ext cx="329542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</a:p>
        </p:txBody>
      </p:sp>
      <p:pic>
        <p:nvPicPr>
          <p:cNvPr id="15" name="图片 307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29" y="1867274"/>
            <a:ext cx="2760982" cy="4909446"/>
          </a:xfrm>
          <a:prstGeom prst="rect">
            <a:avLst/>
          </a:prstGeom>
          <a:solidFill>
            <a:srgbClr val="FFFFFF">
              <a:shade val="85000"/>
            </a:srgbClr>
          </a:solidFill>
          <a:ln w="920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文本框 15"/>
          <p:cNvSpPr txBox="1"/>
          <p:nvPr/>
        </p:nvSpPr>
        <p:spPr>
          <a:xfrm>
            <a:off x="695325" y="1989138"/>
            <a:ext cx="366077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登录后会出现认证自己姓名姓氏的界面。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95325" y="3459561"/>
            <a:ext cx="3660775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400" dirty="0"/>
              <a:t>2.</a:t>
            </a:r>
            <a:r>
              <a:rPr lang="zh-CN" altLang="zh-CN" sz="2400" dirty="0"/>
              <a:t>认证姓氏后需绑定手机号码等其他信息。</a:t>
            </a:r>
            <a:r>
              <a:rPr lang="zh-CN" altLang="zh-CN" sz="2400" dirty="0">
                <a:sym typeface="+mn-ea"/>
              </a:rPr>
              <a:t>（请绑定正常使用的手机和邮箱，以便接收通知和寻回密码）</a:t>
            </a:r>
            <a:endParaRPr lang="zh-CN" altLang="zh-CN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426536"/>
            <a:ext cx="12192000" cy="3431464"/>
          </a:xfrm>
          <a:custGeom>
            <a:avLst/>
            <a:gdLst>
              <a:gd name="connsiteX0" fmla="*/ 0 w 12192000"/>
              <a:gd name="connsiteY0" fmla="*/ 0 h 3431464"/>
              <a:gd name="connsiteX1" fmla="*/ 12192000 w 12192000"/>
              <a:gd name="connsiteY1" fmla="*/ 0 h 3431464"/>
              <a:gd name="connsiteX2" fmla="*/ 12192000 w 12192000"/>
              <a:gd name="connsiteY2" fmla="*/ 3431464 h 3431464"/>
              <a:gd name="connsiteX3" fmla="*/ 0 w 12192000"/>
              <a:gd name="connsiteY3" fmla="*/ 3431464 h 3431464"/>
              <a:gd name="connsiteX4" fmla="*/ 0 w 12192000"/>
              <a:gd name="connsiteY4" fmla="*/ 0 h 3431464"/>
              <a:gd name="connsiteX0-1" fmla="*/ 0 w 12192000"/>
              <a:gd name="connsiteY0-2" fmla="*/ 0 h 3431464"/>
              <a:gd name="connsiteX1-3" fmla="*/ 12192000 w 12192000"/>
              <a:gd name="connsiteY1-4" fmla="*/ 0 h 3431464"/>
              <a:gd name="connsiteX2-5" fmla="*/ 12192000 w 12192000"/>
              <a:gd name="connsiteY2-6" fmla="*/ 3431464 h 3431464"/>
              <a:gd name="connsiteX3-7" fmla="*/ 0 w 12192000"/>
              <a:gd name="connsiteY3-8" fmla="*/ 3431464 h 3431464"/>
              <a:gd name="connsiteX4-9" fmla="*/ 0 w 12192000"/>
              <a:gd name="connsiteY4-10" fmla="*/ 0 h 3431464"/>
              <a:gd name="connsiteX0-11" fmla="*/ 0 w 12192000"/>
              <a:gd name="connsiteY0-12" fmla="*/ 203200 h 3431464"/>
              <a:gd name="connsiteX1-13" fmla="*/ 12192000 w 12192000"/>
              <a:gd name="connsiteY1-14" fmla="*/ 0 h 3431464"/>
              <a:gd name="connsiteX2-15" fmla="*/ 12192000 w 12192000"/>
              <a:gd name="connsiteY2-16" fmla="*/ 3431464 h 3431464"/>
              <a:gd name="connsiteX3-17" fmla="*/ 0 w 12192000"/>
              <a:gd name="connsiteY3-18" fmla="*/ 3431464 h 3431464"/>
              <a:gd name="connsiteX4-19" fmla="*/ 0 w 12192000"/>
              <a:gd name="connsiteY4-20" fmla="*/ 203200 h 3431464"/>
              <a:gd name="connsiteX0-21" fmla="*/ 0 w 12192000"/>
              <a:gd name="connsiteY0-22" fmla="*/ 203200 h 3431464"/>
              <a:gd name="connsiteX1-23" fmla="*/ 12192000 w 12192000"/>
              <a:gd name="connsiteY1-24" fmla="*/ 0 h 3431464"/>
              <a:gd name="connsiteX2-25" fmla="*/ 12192000 w 12192000"/>
              <a:gd name="connsiteY2-26" fmla="*/ 3431464 h 3431464"/>
              <a:gd name="connsiteX3-27" fmla="*/ 0 w 12192000"/>
              <a:gd name="connsiteY3-28" fmla="*/ 3431464 h 3431464"/>
              <a:gd name="connsiteX4-29" fmla="*/ 0 w 12192000"/>
              <a:gd name="connsiteY4-30" fmla="*/ 203200 h 3431464"/>
              <a:gd name="connsiteX0-31" fmla="*/ 0 w 12192000"/>
              <a:gd name="connsiteY0-32" fmla="*/ 203200 h 3431464"/>
              <a:gd name="connsiteX1-33" fmla="*/ 12192000 w 12192000"/>
              <a:gd name="connsiteY1-34" fmla="*/ 0 h 3431464"/>
              <a:gd name="connsiteX2-35" fmla="*/ 12192000 w 12192000"/>
              <a:gd name="connsiteY2-36" fmla="*/ 3431464 h 3431464"/>
              <a:gd name="connsiteX3-37" fmla="*/ 0 w 12192000"/>
              <a:gd name="connsiteY3-38" fmla="*/ 3431464 h 3431464"/>
              <a:gd name="connsiteX4-39" fmla="*/ 0 w 12192000"/>
              <a:gd name="connsiteY4-40" fmla="*/ 203200 h 34314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3431464">
                <a:moveTo>
                  <a:pt x="0" y="203200"/>
                </a:moveTo>
                <a:cubicBezTo>
                  <a:pt x="2768600" y="2973614"/>
                  <a:pt x="8128000" y="0"/>
                  <a:pt x="12192000" y="0"/>
                </a:cubicBezTo>
                <a:lnTo>
                  <a:pt x="12192000" y="3431464"/>
                </a:lnTo>
                <a:lnTo>
                  <a:pt x="0" y="3431464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54000">
                <a:srgbClr val="7C29E3"/>
              </a:gs>
              <a:gs pos="100000">
                <a:srgbClr val="3C9F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96173" y="2193682"/>
            <a:ext cx="4636339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/>
              <a:t>认证完成后会弹出课程确认信息框，点击</a:t>
            </a:r>
            <a:r>
              <a:rPr lang="en-US" altLang="zh-CN" sz="2800" dirty="0"/>
              <a:t>“</a:t>
            </a:r>
            <a:r>
              <a:rPr lang="zh-CN" altLang="en-US" sz="2800" dirty="0">
                <a:solidFill>
                  <a:srgbClr val="C00000"/>
                </a:solidFill>
              </a:rPr>
              <a:t>确认课程</a:t>
            </a:r>
            <a:r>
              <a:rPr lang="en-US" altLang="zh-CN" sz="2800" dirty="0"/>
              <a:t>”</a:t>
            </a:r>
            <a:r>
              <a:rPr lang="zh-CN" altLang="en-US" sz="2800" dirty="0"/>
              <a:t>即可完成报到。</a:t>
            </a:r>
          </a:p>
        </p:txBody>
      </p:sp>
      <p:pic>
        <p:nvPicPr>
          <p:cNvPr id="5" name="图片 6" descr="QQ截图201706151819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5035" y="1235770"/>
            <a:ext cx="2791460" cy="49605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448289" y="650995"/>
            <a:ext cx="329542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32" y="234133"/>
            <a:ext cx="3509066" cy="685508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877965" y="4587097"/>
            <a:ext cx="1625600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81176" y="2824251"/>
            <a:ext cx="4581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Agency FB" panose="020B0503020202020204" pitchFamily="34" charset="0"/>
              </a:rPr>
              <a:t>Questions</a:t>
            </a:r>
            <a:endParaRPr lang="zh-CN" altLang="en-US" sz="72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弧形 4"/>
          <p:cNvSpPr/>
          <p:nvPr/>
        </p:nvSpPr>
        <p:spPr>
          <a:xfrm>
            <a:off x="4281176" y="1614176"/>
            <a:ext cx="3629648" cy="3629648"/>
          </a:xfrm>
          <a:prstGeom prst="arc">
            <a:avLst>
              <a:gd name="adj1" fmla="val 21389458"/>
              <a:gd name="adj2" fmla="val 15482637"/>
            </a:avLst>
          </a:prstGeom>
          <a:ln w="63500" cap="rnd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弧形 5"/>
          <p:cNvSpPr/>
          <p:nvPr/>
        </p:nvSpPr>
        <p:spPr>
          <a:xfrm>
            <a:off x="4063396" y="1396396"/>
            <a:ext cx="4065208" cy="4065208"/>
          </a:xfrm>
          <a:prstGeom prst="arc">
            <a:avLst>
              <a:gd name="adj1" fmla="val 19910958"/>
              <a:gd name="adj2" fmla="val 14005939"/>
            </a:avLst>
          </a:prstGeom>
          <a:ln w="63500" cap="rnd">
            <a:gradFill flip="none" rotWithShape="1">
              <a:gsLst>
                <a:gs pos="23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弧形 6"/>
          <p:cNvSpPr/>
          <p:nvPr/>
        </p:nvSpPr>
        <p:spPr>
          <a:xfrm>
            <a:off x="3853683" y="1186683"/>
            <a:ext cx="4484634" cy="4484634"/>
          </a:xfrm>
          <a:prstGeom prst="arc">
            <a:avLst>
              <a:gd name="adj1" fmla="val 18607034"/>
              <a:gd name="adj2" fmla="val 12791320"/>
            </a:avLst>
          </a:prstGeom>
          <a:ln w="63500" cap="rnd">
            <a:gradFill flip="none" rotWithShape="1">
              <a:gsLst>
                <a:gs pos="3500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11000"/>
                  </a:schemeClr>
                </a:gs>
              </a:gsLst>
              <a:lin ang="189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弧形 7"/>
          <p:cNvSpPr/>
          <p:nvPr/>
        </p:nvSpPr>
        <p:spPr>
          <a:xfrm>
            <a:off x="3619774" y="952774"/>
            <a:ext cx="4952452" cy="4952452"/>
          </a:xfrm>
          <a:prstGeom prst="arc">
            <a:avLst>
              <a:gd name="adj1" fmla="val 17266419"/>
              <a:gd name="adj2" fmla="val 11781397"/>
            </a:avLst>
          </a:prstGeom>
          <a:ln w="63500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89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弧形 8"/>
          <p:cNvSpPr/>
          <p:nvPr/>
        </p:nvSpPr>
        <p:spPr>
          <a:xfrm>
            <a:off x="3265714" y="551544"/>
            <a:ext cx="5892799" cy="5950856"/>
          </a:xfrm>
          <a:prstGeom prst="arc">
            <a:avLst>
              <a:gd name="adj1" fmla="val 16200000"/>
              <a:gd name="adj2" fmla="val 10075254"/>
            </a:avLst>
          </a:prstGeom>
          <a:ln w="63500" cap="rnd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17000"/>
                  </a:schemeClr>
                </a:gs>
              </a:gsLst>
              <a:lin ang="189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6841041" y="956128"/>
            <a:ext cx="4945744" cy="49457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1249299" y="6048830"/>
            <a:ext cx="1389742" cy="13897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-144415" y="-47170"/>
            <a:ext cx="1389742" cy="13897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12123" y="1758268"/>
            <a:ext cx="2718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2" name="矩形 1"/>
          <p:cNvSpPr/>
          <p:nvPr/>
        </p:nvSpPr>
        <p:spPr>
          <a:xfrm>
            <a:off x="3687127" y="3398306"/>
            <a:ext cx="7317340" cy="848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224613" y="3530072"/>
            <a:ext cx="756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端与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端的数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据完全同步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23901" y="837027"/>
            <a:ext cx="270999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4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3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3777534" y="1410106"/>
            <a:ext cx="4636932" cy="4636932"/>
          </a:xfrm>
          <a:prstGeom prst="ellipse">
            <a:avLst/>
          </a:prstGeom>
          <a:noFill/>
          <a:ln w="25400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53732" y="3362843"/>
            <a:ext cx="30816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在线视频观看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410525" y="1109643"/>
            <a:ext cx="2034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章节测试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920055" y="3239732"/>
            <a:ext cx="34983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直播、发现、倾听（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端）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736737" y="2943742"/>
            <a:ext cx="2718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019089" y="6047038"/>
            <a:ext cx="16540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见面课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959956" y="1109643"/>
            <a:ext cx="1920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期末考试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522146" y="1622875"/>
            <a:ext cx="3147708" cy="425540"/>
            <a:chOff x="4269423" y="1622875"/>
            <a:chExt cx="3147708" cy="425540"/>
          </a:xfrm>
        </p:grpSpPr>
        <p:sp>
          <p:nvSpPr>
            <p:cNvPr id="38" name="椭圆 37"/>
            <p:cNvSpPr/>
            <p:nvPr/>
          </p:nvSpPr>
          <p:spPr>
            <a:xfrm>
              <a:off x="4269423" y="1622875"/>
              <a:ext cx="425540" cy="425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6991591" y="1622875"/>
              <a:ext cx="425540" cy="425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椭圆 39"/>
          <p:cNvSpPr/>
          <p:nvPr/>
        </p:nvSpPr>
        <p:spPr>
          <a:xfrm>
            <a:off x="5883230" y="5834268"/>
            <a:ext cx="425540" cy="4255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3593549" y="3421965"/>
            <a:ext cx="5004902" cy="425540"/>
            <a:chOff x="3322566" y="3421965"/>
            <a:chExt cx="5004902" cy="425540"/>
          </a:xfrm>
        </p:grpSpPr>
        <p:sp>
          <p:nvSpPr>
            <p:cNvPr id="42" name="椭圆 41"/>
            <p:cNvSpPr/>
            <p:nvPr/>
          </p:nvSpPr>
          <p:spPr>
            <a:xfrm>
              <a:off x="3322566" y="3421965"/>
              <a:ext cx="425540" cy="425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7901928" y="3421965"/>
              <a:ext cx="425540" cy="425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椭圆 48"/>
          <p:cNvSpPr/>
          <p:nvPr/>
        </p:nvSpPr>
        <p:spPr>
          <a:xfrm>
            <a:off x="2311845" y="-55583"/>
            <a:ext cx="7568310" cy="7568310"/>
          </a:xfrm>
          <a:prstGeom prst="ellipse">
            <a:avLst/>
          </a:prstGeom>
          <a:noFill/>
          <a:ln w="19050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704850" y="-1662578"/>
            <a:ext cx="10782300" cy="10782300"/>
          </a:xfrm>
          <a:prstGeom prst="ellipse">
            <a:avLst/>
          </a:prstGeom>
          <a:noFill/>
          <a:ln w="19050"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731215" y="2989808"/>
            <a:ext cx="1683657" cy="3868192"/>
          </a:xfrm>
          <a:prstGeom prst="rect">
            <a:avLst/>
          </a:prstGeom>
          <a:noFill/>
          <a:ln w="88900">
            <a:gradFill>
              <a:gsLst>
                <a:gs pos="0">
                  <a:srgbClr val="7633E6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37526" y="650995"/>
            <a:ext cx="4386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在线视频观看（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2087" y="1549342"/>
            <a:ext cx="5591844" cy="2108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2179" y="4005674"/>
            <a:ext cx="5592296" cy="2181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文本框 1"/>
          <p:cNvSpPr txBox="1"/>
          <p:nvPr/>
        </p:nvSpPr>
        <p:spPr>
          <a:xfrm>
            <a:off x="537526" y="1381182"/>
            <a:ext cx="5182674" cy="206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进入学生端后，点击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开始学习/继续学习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即可开始进阶式教程的学习，每个章节的课程视频课可重复观看，学透知识点。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7527" y="4557764"/>
            <a:ext cx="4994275" cy="206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视频不可拖动或加速观看，否则系统将无法记录观看进度或影响成绩；某些章节会跳出弹题框，作答后才可以继续观看视频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37527" y="3460328"/>
            <a:ext cx="4994275" cy="1048172"/>
            <a:chOff x="695325" y="3460328"/>
            <a:chExt cx="4994275" cy="1048172"/>
          </a:xfrm>
        </p:grpSpPr>
        <p:sp>
          <p:nvSpPr>
            <p:cNvPr id="8" name="文本框 7"/>
            <p:cNvSpPr txBox="1"/>
            <p:nvPr/>
          </p:nvSpPr>
          <p:spPr>
            <a:xfrm>
              <a:off x="695325" y="3460328"/>
              <a:ext cx="4994275" cy="1048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只有图标变成       才会视为完成观看，得到分数。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7487" y="3499514"/>
              <a:ext cx="460375" cy="523875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506392" y="5105400"/>
            <a:ext cx="304800" cy="8839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5683348"/>
            <a:ext cx="12192000" cy="1174652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37526" y="650995"/>
            <a:ext cx="4386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章节测试（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/>
          <a:srcRect r="27641"/>
          <a:stretch>
            <a:fillRect/>
          </a:stretch>
        </p:blipFill>
        <p:spPr>
          <a:xfrm>
            <a:off x="5720200" y="2102043"/>
            <a:ext cx="5752663" cy="3209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本框 8"/>
          <p:cNvSpPr txBox="1"/>
          <p:nvPr/>
        </p:nvSpPr>
        <p:spPr>
          <a:xfrm>
            <a:off x="537526" y="2183326"/>
            <a:ext cx="448464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每个章节看完后直接点击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章节测试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完成测试。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7526" y="3600738"/>
            <a:ext cx="448464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也可以点击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查看和完成章节测试。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32048" y="650995"/>
            <a:ext cx="3327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见面课（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0520" y="1378047"/>
            <a:ext cx="8950960" cy="328104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693936" y="4989966"/>
            <a:ext cx="8804129" cy="430887"/>
            <a:chOff x="1350498" y="4989966"/>
            <a:chExt cx="8804129" cy="430887"/>
          </a:xfrm>
        </p:grpSpPr>
        <p:sp>
          <p:nvSpPr>
            <p:cNvPr id="7" name="文本框 6"/>
            <p:cNvSpPr txBox="1"/>
            <p:nvPr/>
          </p:nvSpPr>
          <p:spPr>
            <a:xfrm>
              <a:off x="1767352" y="4989966"/>
              <a:ext cx="83872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en-US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sz="2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见面课</a:t>
              </a:r>
              <a:r>
                <a:rPr lang="en-US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可以查看每次见面课的直播时间，及时观看或回放</a:t>
              </a:r>
              <a:r>
                <a:rPr lang="zh-CN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1350498" y="5070398"/>
              <a:ext cx="270022" cy="270022"/>
            </a:xfrm>
            <a:prstGeom prst="ellipse">
              <a:avLst/>
            </a:prstGeom>
            <a:gradFill>
              <a:gsLst>
                <a:gs pos="42000">
                  <a:srgbClr val="6455ED"/>
                </a:gs>
                <a:gs pos="1000">
                  <a:srgbClr val="8022E2"/>
                </a:gs>
                <a:gs pos="82000">
                  <a:srgbClr val="3C9FF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717334" y="5751728"/>
            <a:ext cx="8882380" cy="430887"/>
            <a:chOff x="1350498" y="5751728"/>
            <a:chExt cx="9220982" cy="430887"/>
          </a:xfrm>
        </p:grpSpPr>
        <p:sp>
          <p:nvSpPr>
            <p:cNvPr id="8" name="文本框 7"/>
            <p:cNvSpPr txBox="1"/>
            <p:nvPr/>
          </p:nvSpPr>
          <p:spPr>
            <a:xfrm>
              <a:off x="1620520" y="5751728"/>
              <a:ext cx="89509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见面课是成绩的重要组成部分之一</a:t>
              </a:r>
              <a:r>
                <a:rPr lang="zh-CN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，需要在</a:t>
              </a:r>
              <a:r>
                <a:rPr lang="zh-CN" altLang="zh-CN" sz="2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期末考试前</a:t>
              </a:r>
              <a:r>
                <a:rPr lang="zh-CN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完成观看学习</a:t>
              </a: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。</a:t>
              </a:r>
              <a:endPara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350498" y="5832160"/>
              <a:ext cx="270022" cy="270022"/>
            </a:xfrm>
            <a:prstGeom prst="ellipse">
              <a:avLst/>
            </a:prstGeom>
            <a:gradFill>
              <a:gsLst>
                <a:gs pos="42000">
                  <a:srgbClr val="6455ED"/>
                </a:gs>
                <a:gs pos="1000">
                  <a:srgbClr val="8022E2"/>
                </a:gs>
                <a:gs pos="82000">
                  <a:srgbClr val="3C9FF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97224" y="650995"/>
            <a:ext cx="3797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6720" y="1387475"/>
            <a:ext cx="8798560" cy="2588260"/>
          </a:xfrm>
          <a:prstGeom prst="rect">
            <a:avLst/>
          </a:prstGeom>
        </p:spPr>
      </p:pic>
      <p:sp>
        <p:nvSpPr>
          <p:cNvPr id="7" name="内容占位符 5"/>
          <p:cNvSpPr>
            <a:spLocks noGrp="1"/>
          </p:cNvSpPr>
          <p:nvPr>
            <p:ph sz="half" idx="1"/>
          </p:nvPr>
        </p:nvSpPr>
        <p:spPr>
          <a:xfrm>
            <a:off x="2152776" y="5060890"/>
            <a:ext cx="9549988" cy="576961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在规定时间内完成视频观看、章节测试和见面课部分的学习后，在考试开放时间内完成期末考试，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期末考试一旦开始，观看视频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、章节测试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将不再记录进度计入成绩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52776" y="45085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拖至最后可查看期末考试。</a:t>
            </a:r>
          </a:p>
          <a:p>
            <a:endParaRPr lang="zh-CN" altLang="en-US" sz="2200" dirty="0"/>
          </a:p>
        </p:txBody>
      </p:sp>
      <p:sp>
        <p:nvSpPr>
          <p:cNvPr id="9" name="椭圆 8"/>
          <p:cNvSpPr/>
          <p:nvPr/>
        </p:nvSpPr>
        <p:spPr>
          <a:xfrm>
            <a:off x="1791016" y="4613761"/>
            <a:ext cx="251144" cy="251142"/>
          </a:xfrm>
          <a:prstGeom prst="ellipse">
            <a:avLst/>
          </a:prstGeom>
          <a:gradFill>
            <a:gsLst>
              <a:gs pos="0">
                <a:srgbClr val="7633E6"/>
              </a:gs>
              <a:gs pos="100000">
                <a:srgbClr val="3C9F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791016" y="5251787"/>
            <a:ext cx="251144" cy="251142"/>
          </a:xfrm>
          <a:prstGeom prst="ellipse">
            <a:avLst/>
          </a:prstGeom>
          <a:gradFill>
            <a:gsLst>
              <a:gs pos="0">
                <a:srgbClr val="7633E6"/>
              </a:gs>
              <a:gs pos="100000">
                <a:srgbClr val="3C9F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25083" y="1989138"/>
            <a:ext cx="12755221" cy="20701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197224" y="650995"/>
            <a:ext cx="3797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sp>
        <p:nvSpPr>
          <p:cNvPr id="5" name="矩形 4"/>
          <p:cNvSpPr/>
          <p:nvPr/>
        </p:nvSpPr>
        <p:spPr>
          <a:xfrm>
            <a:off x="2042160" y="4508500"/>
            <a:ext cx="8107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考试开放时间内，点开试卷必须在规定时间之内完成作答。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3543" y="2239841"/>
            <a:ext cx="8844915" cy="158305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791016" y="4613761"/>
            <a:ext cx="251144" cy="251142"/>
          </a:xfrm>
          <a:prstGeom prst="ellipse">
            <a:avLst/>
          </a:prstGeom>
          <a:gradFill>
            <a:gsLst>
              <a:gs pos="0">
                <a:srgbClr val="7633E6"/>
              </a:gs>
              <a:gs pos="100000">
                <a:srgbClr val="3C9F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5683348"/>
            <a:ext cx="12192000" cy="1174652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椭圆 3"/>
          <p:cNvSpPr/>
          <p:nvPr>
            <p:custDataLst>
              <p:tags r:id="rId1"/>
            </p:custDataLst>
          </p:nvPr>
        </p:nvSpPr>
        <p:spPr>
          <a:xfrm>
            <a:off x="3726427" y="1059429"/>
            <a:ext cx="4739148" cy="4739144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PA_文本框 2"/>
          <p:cNvSpPr txBox="1"/>
          <p:nvPr>
            <p:custDataLst>
              <p:tags r:id="rId2"/>
            </p:custDataLst>
          </p:nvPr>
        </p:nvSpPr>
        <p:spPr>
          <a:xfrm>
            <a:off x="4007756" y="2844225"/>
            <a:ext cx="4192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智慧树网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网络通识选修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PA_文本框 6"/>
          <p:cNvSpPr txBox="1"/>
          <p:nvPr>
            <p:custDataLst>
              <p:tags r:id="rId3"/>
            </p:custDataLst>
          </p:nvPr>
        </p:nvSpPr>
        <p:spPr>
          <a:xfrm>
            <a:off x="4281717" y="3587175"/>
            <a:ext cx="3585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开课</a:t>
            </a:r>
            <a:r>
              <a:rPr lang="zh-CN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zh-CN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PA_弧形 4"/>
          <p:cNvSpPr/>
          <p:nvPr>
            <p:custDataLst>
              <p:tags r:id="rId4"/>
            </p:custDataLst>
          </p:nvPr>
        </p:nvSpPr>
        <p:spPr>
          <a:xfrm>
            <a:off x="3726425" y="1059427"/>
            <a:ext cx="4739150" cy="4739146"/>
          </a:xfrm>
          <a:prstGeom prst="arc">
            <a:avLst>
              <a:gd name="adj1" fmla="val 16200000"/>
              <a:gd name="adj2" fmla="val 12711946"/>
            </a:avLst>
          </a:prstGeom>
          <a:ln w="50800">
            <a:gradFill flip="none" rotWithShape="1">
              <a:gsLst>
                <a:gs pos="1000">
                  <a:srgbClr val="00FFFA"/>
                </a:gs>
                <a:gs pos="100000">
                  <a:srgbClr val="00FFFA"/>
                </a:gs>
              </a:gsLst>
              <a:lin ang="81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A_图片 9" descr="教育的力量白底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8033" y="500646"/>
            <a:ext cx="2262130" cy="5743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7931346" y="2940135"/>
            <a:ext cx="5117904" cy="5117902"/>
          </a:xfrm>
          <a:prstGeom prst="ellips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87259" y="650995"/>
            <a:ext cx="441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在线视频观看（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/>
          <a:srcRect t="16047"/>
          <a:stretch>
            <a:fillRect/>
          </a:stretch>
        </p:blipFill>
        <p:spPr>
          <a:xfrm>
            <a:off x="5094312" y="1589649"/>
            <a:ext cx="3228340" cy="4853354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/>
          <a:srcRect l="4" r="4" b="16203"/>
          <a:stretch>
            <a:fillRect/>
          </a:stretch>
        </p:blipFill>
        <p:spPr>
          <a:xfrm>
            <a:off x="8609428" y="1646555"/>
            <a:ext cx="3190240" cy="4796448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本占位符 2"/>
          <p:cNvSpPr txBox="1"/>
          <p:nvPr/>
        </p:nvSpPr>
        <p:spPr>
          <a:xfrm>
            <a:off x="731839" y="1646555"/>
            <a:ext cx="3846820" cy="4449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登录后，点击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界面的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去学习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即可开始进阶式教程的学习，每个章节的课程视频课可重复观看，学透知识点。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只有图标变成       才会视为完成观看，得到分数。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离线下载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视频观看，下次登录时会更新进度。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视频不可拖动或加速观看，否则系统将无法记录观看进度或影响成绩；某些章节会跳出弹题框，作答后才可以继续观看视频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836" y="3272985"/>
            <a:ext cx="390525" cy="3238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5683348"/>
            <a:ext cx="12192000" cy="1174652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/>
          <a:srcRect b="17023"/>
          <a:stretch>
            <a:fillRect/>
          </a:stretch>
        </p:blipFill>
        <p:spPr>
          <a:xfrm>
            <a:off x="8154670" y="1617980"/>
            <a:ext cx="3228340" cy="4796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633448" y="650995"/>
            <a:ext cx="441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在线视频观看（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sp>
        <p:nvSpPr>
          <p:cNvPr id="8" name="文本占位符 2"/>
          <p:cNvSpPr txBox="1"/>
          <p:nvPr/>
        </p:nvSpPr>
        <p:spPr>
          <a:xfrm>
            <a:off x="731838" y="1989138"/>
            <a:ext cx="3931920" cy="32854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3600" b="1" dirty="0"/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查看和完成章节测试。</a:t>
            </a:r>
          </a:p>
          <a:p>
            <a:pPr marL="342900" indent="-342900">
              <a:buFont typeface="Wingdings" panose="05000000000000000000" charset="0"/>
              <a:buChar char=""/>
            </a:pPr>
            <a:endParaRPr lang="zh-CN" altLang="en-US" sz="36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767"/>
          <a:stretch>
            <a:fillRect/>
          </a:stretch>
        </p:blipFill>
        <p:spPr>
          <a:xfrm>
            <a:off x="4522788" y="1562100"/>
            <a:ext cx="3219450" cy="4882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5683348"/>
            <a:ext cx="12192000" cy="1174652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3448" y="650995"/>
            <a:ext cx="441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见面课（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7875" y="810895"/>
            <a:ext cx="3228340" cy="5781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1345" y="787400"/>
            <a:ext cx="3199765" cy="5771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本占位符 2"/>
          <p:cNvSpPr txBox="1"/>
          <p:nvPr/>
        </p:nvSpPr>
        <p:spPr>
          <a:xfrm>
            <a:off x="628650" y="1852930"/>
            <a:ext cx="3554095" cy="47059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见面课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可以查看每次见面课的直播时间，及时观看或回放</a:t>
            </a: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见面课是成绩的重要组成部分之一，需要在期末考试前完成观看学习。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18614494">
            <a:off x="8314934" y="3963661"/>
            <a:ext cx="4714173" cy="4022986"/>
          </a:xfrm>
          <a:prstGeom prst="rect">
            <a:avLst/>
          </a:prstGeom>
          <a:gradFill>
            <a:gsLst>
              <a:gs pos="2000">
                <a:srgbClr val="7C29E3"/>
              </a:gs>
              <a:gs pos="100000">
                <a:srgbClr val="3C9F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3448" y="650995"/>
            <a:ext cx="441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5652" y="943382"/>
            <a:ext cx="3218815" cy="5838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44527" y="1000532"/>
            <a:ext cx="3228340" cy="5781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内容占位符 5"/>
          <p:cNvSpPr>
            <a:spLocks noGrp="1"/>
          </p:cNvSpPr>
          <p:nvPr>
            <p:ph sz="half" idx="1"/>
          </p:nvPr>
        </p:nvSpPr>
        <p:spPr>
          <a:xfrm>
            <a:off x="633448" y="1352432"/>
            <a:ext cx="4079313" cy="594042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拖至最后可查看期末考试。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在规定时间内完成视频观看、章节测试和见面课部分的学习后，在考试开放时间内完成期末考试，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期末考试一旦开始，观看视频、章节测试将不再记录进度计入成绩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考试开放时间内，点开试卷必须在规定时间之内完成作答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5683348"/>
            <a:ext cx="12192000" cy="1174652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3447" y="650995"/>
            <a:ext cx="5230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直播、发现、倾听（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sp>
        <p:nvSpPr>
          <p:cNvPr id="5" name="内容占位符 5"/>
          <p:cNvSpPr>
            <a:spLocks noGrp="1"/>
          </p:cNvSpPr>
          <p:nvPr>
            <p:ph sz="half" idx="1"/>
          </p:nvPr>
        </p:nvSpPr>
        <p:spPr>
          <a:xfrm>
            <a:off x="633447" y="1368353"/>
            <a:ext cx="10295810" cy="3321685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发现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倾听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可近距离聆听名师名家的声音，获得更多的学习内容，拓展自己的视野。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9886" y="2651157"/>
            <a:ext cx="2219146" cy="4049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6036" y="2662309"/>
            <a:ext cx="2270838" cy="4038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9646" y="2679188"/>
            <a:ext cx="2350166" cy="4021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6" y="2261272"/>
            <a:ext cx="10699749" cy="549002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37524" y="650995"/>
            <a:ext cx="3716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学习分析（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sp>
        <p:nvSpPr>
          <p:cNvPr id="3" name="等腰三角形 2"/>
          <p:cNvSpPr/>
          <p:nvPr/>
        </p:nvSpPr>
        <p:spPr>
          <a:xfrm rot="10800000">
            <a:off x="5879440" y="0"/>
            <a:ext cx="433121" cy="373380"/>
          </a:xfrm>
          <a:prstGeom prst="triangl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8832" y="2738646"/>
            <a:ext cx="9094336" cy="4756366"/>
          </a:xfrm>
          <a:prstGeom prst="rect">
            <a:avLst/>
          </a:prstGeom>
          <a:solidFill>
            <a:srgbClr val="FFFFFF">
              <a:shade val="85000"/>
            </a:srgbClr>
          </a:solidFill>
          <a:ln w="15875" cap="sq">
            <a:noFill/>
            <a:miter lim="800000"/>
            <a:headEnd/>
            <a:tailEnd/>
          </a:ln>
          <a:effectLst/>
        </p:spPr>
      </p:pic>
      <p:sp>
        <p:nvSpPr>
          <p:cNvPr id="5" name="内容占位符 5"/>
          <p:cNvSpPr txBox="1"/>
          <p:nvPr/>
        </p:nvSpPr>
        <p:spPr>
          <a:xfrm>
            <a:off x="962535" y="1398882"/>
            <a:ext cx="10266929" cy="33216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学习分析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可查阅自己的具体的学习情况，包括排名，成绩规则，目前成绩等信息。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手动输入 8"/>
          <p:cNvSpPr/>
          <p:nvPr/>
        </p:nvSpPr>
        <p:spPr>
          <a:xfrm>
            <a:off x="0" y="4368800"/>
            <a:ext cx="12192000" cy="2489200"/>
          </a:xfrm>
          <a:prstGeom prst="flowChartManualInpu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26424" y="650995"/>
            <a:ext cx="353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成绩分析（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sp>
        <p:nvSpPr>
          <p:cNvPr id="3" name="等腰三角形 2"/>
          <p:cNvSpPr/>
          <p:nvPr/>
        </p:nvSpPr>
        <p:spPr>
          <a:xfrm rot="10800000">
            <a:off x="5879440" y="0"/>
            <a:ext cx="433121" cy="373380"/>
          </a:xfrm>
          <a:prstGeom prst="triangl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/>
          <a:srcRect t="18744"/>
          <a:stretch>
            <a:fillRect/>
          </a:stretch>
        </p:blipFill>
        <p:spPr>
          <a:xfrm>
            <a:off x="5117148" y="1930400"/>
            <a:ext cx="2895600" cy="4245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/>
          <a:srcRect b="21304"/>
          <a:stretch>
            <a:fillRect/>
          </a:stretch>
        </p:blipFill>
        <p:spPr>
          <a:xfrm>
            <a:off x="8672269" y="1930400"/>
            <a:ext cx="2995295" cy="4245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内容占位符 5"/>
          <p:cNvSpPr txBox="1"/>
          <p:nvPr/>
        </p:nvSpPr>
        <p:spPr>
          <a:xfrm>
            <a:off x="524436" y="1904997"/>
            <a:ext cx="3933190" cy="33216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成绩分析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可查阅自己的具体的学习情况，包括成绩规则，目前成绩等信息。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91412" y="5457565"/>
            <a:ext cx="390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学分课，请务必重视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68675" y="1049655"/>
            <a:ext cx="61315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en-US" sz="8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endParaRPr lang="zh-CN" altLang="en-US" sz="8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A_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24" y="413586"/>
            <a:ext cx="2113494" cy="620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314" y="3293516"/>
            <a:ext cx="11030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各位同学有任何问题，可点击下列链接至</a:t>
            </a:r>
            <a:r>
              <a:rPr lang="en-US" altLang="zh-CN" sz="3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智慧树在线服务中心</a:t>
            </a:r>
            <a:r>
              <a:rPr lang="en-US" altLang="zh-CN" sz="3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3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或联系在线客服寻求解决。</a:t>
            </a:r>
            <a:endParaRPr lang="zh-CN" altLang="en-US" sz="3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429" y="4746171"/>
            <a:ext cx="1175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http://www.zhihuishu.com/supportService/page/stu/index.html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9" descr="教育的力量白底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0600" y="2777621"/>
            <a:ext cx="5130800" cy="13027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746247" y="3011463"/>
            <a:ext cx="10699506" cy="3615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5" name="文本框 14"/>
          <p:cNvSpPr txBox="1"/>
          <p:nvPr/>
        </p:nvSpPr>
        <p:spPr>
          <a:xfrm>
            <a:off x="4965759" y="1279414"/>
            <a:ext cx="2260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6975725" y="3392491"/>
            <a:ext cx="2783810" cy="1139612"/>
            <a:chOff x="6316647" y="3392491"/>
            <a:chExt cx="2783810" cy="1139612"/>
          </a:xfrm>
        </p:grpSpPr>
        <p:sp>
          <p:nvSpPr>
            <p:cNvPr id="24" name="文本框 2"/>
            <p:cNvSpPr txBox="1">
              <a:spLocks noChangeArrowheads="1"/>
            </p:cNvSpPr>
            <p:nvPr/>
          </p:nvSpPr>
          <p:spPr bwMode="auto">
            <a:xfrm flipH="1">
              <a:off x="7816322" y="3681807"/>
              <a:ext cx="128413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40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6316647" y="3392491"/>
              <a:ext cx="1078895" cy="1139612"/>
              <a:chOff x="1111911" y="4559871"/>
              <a:chExt cx="1078895" cy="1139612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1111911" y="4620588"/>
                <a:ext cx="1078895" cy="107889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125837" y="4559871"/>
                <a:ext cx="1051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000" dirty="0">
                    <a:gradFill>
                      <a:gsLst>
                        <a:gs pos="42000">
                          <a:srgbClr val="6455ED"/>
                        </a:gs>
                        <a:gs pos="1000">
                          <a:srgbClr val="8022E2"/>
                        </a:gs>
                        <a:gs pos="82000">
                          <a:srgbClr val="3C9FFD"/>
                        </a:gs>
                      </a:gsLst>
                      <a:lin ang="18900000" scaled="1"/>
                    </a:gradFill>
                    <a:latin typeface="Agency FB" panose="020B0503020202020204" pitchFamily="34" charset="0"/>
                  </a:rPr>
                  <a:t>02</a:t>
                </a:r>
                <a:endParaRPr lang="zh-CN" altLang="en-US" sz="60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Agency FB" panose="020B0503020202020204" pitchFamily="34" charset="0"/>
                </a:endParaRPr>
              </a:p>
            </p:txBody>
          </p:sp>
        </p:grpSp>
      </p:grpSp>
      <p:sp>
        <p:nvSpPr>
          <p:cNvPr id="13" name="文本框 2"/>
          <p:cNvSpPr txBox="1">
            <a:spLocks noChangeArrowheads="1"/>
          </p:cNvSpPr>
          <p:nvPr/>
        </p:nvSpPr>
        <p:spPr bwMode="auto">
          <a:xfrm flipH="1">
            <a:off x="3079308" y="3675221"/>
            <a:ext cx="22854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40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登录认证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562156" y="3389900"/>
            <a:ext cx="1160219" cy="1139612"/>
            <a:chOff x="483261" y="3389900"/>
            <a:chExt cx="1160219" cy="1139612"/>
          </a:xfrm>
        </p:grpSpPr>
        <p:sp>
          <p:nvSpPr>
            <p:cNvPr id="29" name="矩形 28"/>
            <p:cNvSpPr/>
            <p:nvPr/>
          </p:nvSpPr>
          <p:spPr>
            <a:xfrm>
              <a:off x="483261" y="3450617"/>
              <a:ext cx="1078895" cy="107889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92437" y="3389900"/>
              <a:ext cx="105104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Agency FB" panose="020B0503020202020204" pitchFamily="34" charset="0"/>
                </a:rPr>
                <a:t>01</a:t>
              </a:r>
              <a:endParaRPr lang="zh-CN" altLang="en-US" sz="60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671320" y="4917440"/>
            <a:ext cx="1078865" cy="1162050"/>
            <a:chOff x="483261" y="3367496"/>
            <a:chExt cx="1078895" cy="1162016"/>
          </a:xfrm>
        </p:grpSpPr>
        <p:sp>
          <p:nvSpPr>
            <p:cNvPr id="34" name="矩形 33"/>
            <p:cNvSpPr/>
            <p:nvPr/>
          </p:nvSpPr>
          <p:spPr>
            <a:xfrm>
              <a:off x="483261" y="3450617"/>
              <a:ext cx="1078895" cy="107889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11113" y="3367496"/>
              <a:ext cx="105104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smtClean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Agency FB" panose="020B0503020202020204" pitchFamily="34" charset="0"/>
                </a:rPr>
                <a:t>03</a:t>
              </a:r>
              <a:endParaRPr lang="zh-CN" altLang="en-US" sz="60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Agency FB" panose="020B0503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078916" y="4779538"/>
            <a:ext cx="5137121" cy="1153974"/>
            <a:chOff x="3239469" y="5154928"/>
            <a:chExt cx="4199448" cy="1153974"/>
          </a:xfrm>
        </p:grpSpPr>
        <p:sp>
          <p:nvSpPr>
            <p:cNvPr id="7" name="文本框 2"/>
            <p:cNvSpPr txBox="1">
              <a:spLocks noChangeArrowheads="1"/>
            </p:cNvSpPr>
            <p:nvPr/>
          </p:nvSpPr>
          <p:spPr bwMode="auto">
            <a:xfrm flipH="1">
              <a:off x="3239469" y="5602147"/>
              <a:ext cx="2197819" cy="70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40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常见问题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6360022" y="5154928"/>
              <a:ext cx="1078895" cy="107889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</a:endParaRPr>
            </a:p>
          </p:txBody>
        </p:sp>
      </p:grpSp>
      <p:cxnSp>
        <p:nvCxnSpPr>
          <p:cNvPr id="46" name="直接连接符 45"/>
          <p:cNvCxnSpPr/>
          <p:nvPr/>
        </p:nvCxnSpPr>
        <p:spPr>
          <a:xfrm>
            <a:off x="1562156" y="1879578"/>
            <a:ext cx="297174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7468785" y="1879578"/>
            <a:ext cx="297174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2750227" y="3581400"/>
            <a:ext cx="0" cy="801707"/>
          </a:xfrm>
          <a:prstGeom prst="line">
            <a:avLst/>
          </a:prstGeom>
          <a:ln w="25400">
            <a:gradFill>
              <a:gsLst>
                <a:gs pos="0">
                  <a:srgbClr val="7C29E3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2750227" y="5101506"/>
            <a:ext cx="0" cy="801707"/>
          </a:xfrm>
          <a:prstGeom prst="line">
            <a:avLst/>
          </a:prstGeom>
          <a:ln w="25400">
            <a:gradFill>
              <a:gsLst>
                <a:gs pos="0">
                  <a:srgbClr val="7C29E3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8147727" y="3587986"/>
            <a:ext cx="0" cy="801707"/>
          </a:xfrm>
          <a:prstGeom prst="line">
            <a:avLst/>
          </a:prstGeom>
          <a:ln w="25400">
            <a:gradFill>
              <a:gsLst>
                <a:gs pos="0">
                  <a:srgbClr val="7C29E3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4825" y="286227"/>
            <a:ext cx="11182350" cy="62855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6"/>
          <p:cNvSpPr txBox="1">
            <a:spLocks noChangeArrowheads="1"/>
          </p:cNvSpPr>
          <p:nvPr/>
        </p:nvSpPr>
        <p:spPr bwMode="auto">
          <a:xfrm>
            <a:off x="5585143" y="436933"/>
            <a:ext cx="8210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宋体" panose="02010600030101010101" pitchFamily="2" charset="-122"/>
                <a:sym typeface="+mn-ea"/>
              </a:rPr>
              <a:t>01</a:t>
            </a:r>
            <a:endParaRPr lang="zh-CN" altLang="en-US" sz="54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标题 2"/>
          <p:cNvSpPr txBox="1"/>
          <p:nvPr/>
        </p:nvSpPr>
        <p:spPr>
          <a:xfrm>
            <a:off x="4860637" y="1320166"/>
            <a:ext cx="2470727" cy="714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r>
              <a:rPr lang="zh-CN" altLang="en-US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认证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30275" y="2410331"/>
            <a:ext cx="10384790" cy="1261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端：建议使用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火狐/谷歌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浏览器，打开平台地址：www.zhihuishu.com。</a:t>
            </a:r>
          </a:p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端：扫码下载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”app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，或在安卓应用宝、苹果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 store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搜索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下载。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1420" y="3910965"/>
            <a:ext cx="1841500" cy="22440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18197" y="3273567"/>
            <a:ext cx="2771457" cy="923330"/>
            <a:chOff x="4391343" y="436933"/>
            <a:chExt cx="2771457" cy="923330"/>
          </a:xfrm>
        </p:grpSpPr>
        <p:sp>
          <p:nvSpPr>
            <p:cNvPr id="3" name="文本框 6"/>
            <p:cNvSpPr txBox="1">
              <a:spLocks noChangeArrowheads="1"/>
            </p:cNvSpPr>
            <p:nvPr/>
          </p:nvSpPr>
          <p:spPr bwMode="auto">
            <a:xfrm>
              <a:off x="4391343" y="436933"/>
              <a:ext cx="82105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5400" dirty="0">
                  <a:solidFill>
                    <a:schemeClr val="bg1"/>
                  </a:solidFill>
                  <a:effectLst>
                    <a:outerShdw blurRad="63500" sx="101000" sy="101000" algn="ctr" rotWithShape="0">
                      <a:prstClr val="black">
                        <a:alpha val="25000"/>
                      </a:prstClr>
                    </a:outerShdw>
                  </a:effectLst>
                  <a:latin typeface="Impact" panose="020B0806030902050204" pitchFamily="34" charset="0"/>
                  <a:ea typeface="宋体" panose="02010600030101010101" pitchFamily="2" charset="-122"/>
                  <a:sym typeface="+mn-ea"/>
                </a:rPr>
                <a:t>01</a:t>
              </a:r>
              <a:endParaRPr lang="zh-CN" altLang="en-US" sz="54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25000"/>
                    </a:prstClr>
                  </a:outerShdw>
                </a:effectLst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290498" y="596325"/>
              <a:ext cx="18723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登录问题</a:t>
              </a:r>
            </a:p>
          </p:txBody>
        </p:sp>
      </p:grpSp>
      <p:sp>
        <p:nvSpPr>
          <p:cNvPr id="6" name="等腰三角形 5"/>
          <p:cNvSpPr/>
          <p:nvPr/>
        </p:nvSpPr>
        <p:spPr>
          <a:xfrm rot="10800000">
            <a:off x="5827486" y="0"/>
            <a:ext cx="537028" cy="43693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>
            <a:off x="1557337" y="4113059"/>
            <a:ext cx="10634663" cy="2744942"/>
          </a:xfrm>
          <a:prstGeom prst="triangle">
            <a:avLst>
              <a:gd name="adj" fmla="val 100000"/>
            </a:avLst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448289" y="650995"/>
            <a:ext cx="329542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9138" y="2148116"/>
            <a:ext cx="2951680" cy="4091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文本框 13"/>
          <p:cNvSpPr txBox="1"/>
          <p:nvPr/>
        </p:nvSpPr>
        <p:spPr>
          <a:xfrm>
            <a:off x="1000874" y="2148116"/>
            <a:ext cx="5131639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使用学号登录，输入学校名字、学号及初始密码：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800000">
            <a:off x="404045" y="321369"/>
            <a:ext cx="1866683" cy="1828800"/>
          </a:xfrm>
          <a:prstGeom prst="rect">
            <a:avLst/>
          </a:prstGeom>
          <a:noFill/>
          <a:ln w="38100">
            <a:gradFill>
              <a:gsLst>
                <a:gs pos="0">
                  <a:srgbClr val="3C9FFD"/>
                </a:gs>
                <a:gs pos="100000">
                  <a:srgbClr val="7C29E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800000">
            <a:off x="10190656" y="4720828"/>
            <a:ext cx="1828800" cy="1828800"/>
          </a:xfrm>
          <a:prstGeom prst="rect">
            <a:avLst/>
          </a:prstGeom>
          <a:noFill/>
          <a:ln w="38100">
            <a:gradFill>
              <a:gsLst>
                <a:gs pos="0">
                  <a:srgbClr val="3C9FFD"/>
                </a:gs>
                <a:gs pos="100000">
                  <a:srgbClr val="7C29E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9013" y="2490040"/>
            <a:ext cx="2682875" cy="3634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52802" y="2473212"/>
            <a:ext cx="2692400" cy="3667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组合 4"/>
          <p:cNvGrpSpPr/>
          <p:nvPr/>
        </p:nvGrpSpPr>
        <p:grpSpPr>
          <a:xfrm>
            <a:off x="1346799" y="2572572"/>
            <a:ext cx="2781300" cy="3062656"/>
            <a:chOff x="1593997" y="2707753"/>
            <a:chExt cx="2781300" cy="3062656"/>
          </a:xfrm>
        </p:grpSpPr>
        <p:sp>
          <p:nvSpPr>
            <p:cNvPr id="7" name="文本框 6"/>
            <p:cNvSpPr txBox="1"/>
            <p:nvPr/>
          </p:nvSpPr>
          <p:spPr>
            <a:xfrm>
              <a:off x="1593997" y="2707753"/>
              <a:ext cx="2692400" cy="853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登录后会出现认证自己姓名姓氏的界面。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93997" y="3677528"/>
              <a:ext cx="278130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认证姓氏后需绑定手机号码和邮箱等其他信息。</a:t>
              </a:r>
              <a:r>
                <a:rPr lang="zh-CN" altLang="zh-CN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（请绑定正常使用的手机和邮箱，以便接收通知和寻回密码）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448289" y="650995"/>
            <a:ext cx="329542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296229"/>
            <a:ext cx="12192000" cy="2561771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82" y="2237779"/>
            <a:ext cx="8321040" cy="3961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448289" y="650995"/>
            <a:ext cx="329542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</a:p>
        </p:txBody>
      </p:sp>
      <p:sp>
        <p:nvSpPr>
          <p:cNvPr id="2" name="矩形 1"/>
          <p:cNvSpPr/>
          <p:nvPr/>
        </p:nvSpPr>
        <p:spPr>
          <a:xfrm>
            <a:off x="1862682" y="1657369"/>
            <a:ext cx="789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认证完成后会弹出课程确认信息框，点击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确认课程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即可完成报到</a:t>
            </a:r>
          </a:p>
        </p:txBody>
      </p:sp>
      <p:sp>
        <p:nvSpPr>
          <p:cNvPr id="3" name="矩形 2"/>
          <p:cNvSpPr/>
          <p:nvPr/>
        </p:nvSpPr>
        <p:spPr>
          <a:xfrm>
            <a:off x="6690360" y="4800600"/>
            <a:ext cx="1165860" cy="4267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7086" y="726145"/>
            <a:ext cx="1524000" cy="1524000"/>
          </a:xfrm>
          <a:prstGeom prst="ellipse">
            <a:avLst/>
          </a:prstGeom>
          <a:noFill/>
          <a:ln w="38100">
            <a:gradFill>
              <a:gsLst>
                <a:gs pos="0">
                  <a:srgbClr val="7C29E3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936163" y="0"/>
            <a:ext cx="1524000" cy="1524000"/>
          </a:xfrm>
          <a:prstGeom prst="ellipse">
            <a:avLst/>
          </a:prstGeom>
          <a:noFill/>
          <a:ln w="38100">
            <a:gradFill>
              <a:gsLst>
                <a:gs pos="0">
                  <a:srgbClr val="7C29E3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607165"/>
            <a:ext cx="12242802" cy="4294578"/>
          </a:xfrm>
          <a:custGeom>
            <a:avLst/>
            <a:gdLst>
              <a:gd name="connsiteX0" fmla="*/ 0 w 12192000"/>
              <a:gd name="connsiteY0" fmla="*/ 0 h 2628900"/>
              <a:gd name="connsiteX1" fmla="*/ 12192000 w 12192000"/>
              <a:gd name="connsiteY1" fmla="*/ 0 h 2628900"/>
              <a:gd name="connsiteX2" fmla="*/ 12192000 w 12192000"/>
              <a:gd name="connsiteY2" fmla="*/ 2628900 h 2628900"/>
              <a:gd name="connsiteX3" fmla="*/ 0 w 12192000"/>
              <a:gd name="connsiteY3" fmla="*/ 2628900 h 2628900"/>
              <a:gd name="connsiteX4" fmla="*/ 0 w 12192000"/>
              <a:gd name="connsiteY4" fmla="*/ 0 h 2628900"/>
              <a:gd name="connsiteX0-1" fmla="*/ 0 w 12192000"/>
              <a:gd name="connsiteY0-2" fmla="*/ 2628900 h 2628900"/>
              <a:gd name="connsiteX1-3" fmla="*/ 12192000 w 12192000"/>
              <a:gd name="connsiteY1-4" fmla="*/ 0 h 2628900"/>
              <a:gd name="connsiteX2-5" fmla="*/ 12192000 w 12192000"/>
              <a:gd name="connsiteY2-6" fmla="*/ 2628900 h 2628900"/>
              <a:gd name="connsiteX3-7" fmla="*/ 0 w 12192000"/>
              <a:gd name="connsiteY3-8" fmla="*/ 2628900 h 2628900"/>
              <a:gd name="connsiteX0-9" fmla="*/ 0 w 12192000"/>
              <a:gd name="connsiteY0-10" fmla="*/ 3943350 h 3943350"/>
              <a:gd name="connsiteX1-11" fmla="*/ 12172950 w 12192000"/>
              <a:gd name="connsiteY1-12" fmla="*/ 0 h 3943350"/>
              <a:gd name="connsiteX2-13" fmla="*/ 12192000 w 12192000"/>
              <a:gd name="connsiteY2-14" fmla="*/ 3943350 h 3943350"/>
              <a:gd name="connsiteX3-15" fmla="*/ 0 w 12192000"/>
              <a:gd name="connsiteY3-16" fmla="*/ 3943350 h 3943350"/>
              <a:gd name="connsiteX0-17" fmla="*/ 0 w 12192000"/>
              <a:gd name="connsiteY0-18" fmla="*/ 3943350 h 3943350"/>
              <a:gd name="connsiteX1-19" fmla="*/ 12172950 w 12192000"/>
              <a:gd name="connsiteY1-20" fmla="*/ 0 h 3943350"/>
              <a:gd name="connsiteX2-21" fmla="*/ 12192000 w 12192000"/>
              <a:gd name="connsiteY2-22" fmla="*/ 3943350 h 3943350"/>
              <a:gd name="connsiteX3-23" fmla="*/ 0 w 12192000"/>
              <a:gd name="connsiteY3-24" fmla="*/ 3943350 h 3943350"/>
              <a:gd name="connsiteX0-25" fmla="*/ 0 w 12192000"/>
              <a:gd name="connsiteY0-26" fmla="*/ 3943350 h 3943350"/>
              <a:gd name="connsiteX1-27" fmla="*/ 12172950 w 12192000"/>
              <a:gd name="connsiteY1-28" fmla="*/ 0 h 3943350"/>
              <a:gd name="connsiteX2-29" fmla="*/ 12192000 w 12192000"/>
              <a:gd name="connsiteY2-30" fmla="*/ 3943350 h 3943350"/>
              <a:gd name="connsiteX3-31" fmla="*/ 0 w 12192000"/>
              <a:gd name="connsiteY3-32" fmla="*/ 3943350 h 3943350"/>
              <a:gd name="connsiteX0-33" fmla="*/ 0 w 12192000"/>
              <a:gd name="connsiteY0-34" fmla="*/ 4429144 h 4429144"/>
              <a:gd name="connsiteX1-35" fmla="*/ 12072604 w 12192000"/>
              <a:gd name="connsiteY1-36" fmla="*/ 0 h 4429144"/>
              <a:gd name="connsiteX2-37" fmla="*/ 12192000 w 12192000"/>
              <a:gd name="connsiteY2-38" fmla="*/ 4429144 h 4429144"/>
              <a:gd name="connsiteX3-39" fmla="*/ 0 w 12192000"/>
              <a:gd name="connsiteY3-40" fmla="*/ 4429144 h 4429144"/>
              <a:gd name="connsiteX0-41" fmla="*/ 0 w 12192000"/>
              <a:gd name="connsiteY0-42" fmla="*/ 4429144 h 4429144"/>
              <a:gd name="connsiteX1-43" fmla="*/ 12072604 w 12192000"/>
              <a:gd name="connsiteY1-44" fmla="*/ 0 h 4429144"/>
              <a:gd name="connsiteX2-45" fmla="*/ 12192000 w 12192000"/>
              <a:gd name="connsiteY2-46" fmla="*/ 4429144 h 4429144"/>
              <a:gd name="connsiteX3-47" fmla="*/ 0 w 12192000"/>
              <a:gd name="connsiteY3-48" fmla="*/ 4429144 h 4429144"/>
              <a:gd name="connsiteX0-49" fmla="*/ 0 w 12072604"/>
              <a:gd name="connsiteY0-50" fmla="*/ 4429144 h 4429144"/>
              <a:gd name="connsiteX1-51" fmla="*/ 12072604 w 12072604"/>
              <a:gd name="connsiteY1-52" fmla="*/ 0 h 4429144"/>
              <a:gd name="connsiteX2-53" fmla="*/ 11919634 w 12072604"/>
              <a:gd name="connsiteY2-54" fmla="*/ 4326097 h 4429144"/>
              <a:gd name="connsiteX3-55" fmla="*/ 0 w 12072604"/>
              <a:gd name="connsiteY3-56" fmla="*/ 4429144 h 4429144"/>
              <a:gd name="connsiteX0-57" fmla="*/ 0 w 12072604"/>
              <a:gd name="connsiteY0-58" fmla="*/ 4429144 h 4429144"/>
              <a:gd name="connsiteX1-59" fmla="*/ 12072604 w 12072604"/>
              <a:gd name="connsiteY1-60" fmla="*/ 0 h 4429144"/>
              <a:gd name="connsiteX2-61" fmla="*/ 12019980 w 12072604"/>
              <a:gd name="connsiteY2-62" fmla="*/ 4399702 h 4429144"/>
              <a:gd name="connsiteX3-63" fmla="*/ 0 w 12072604"/>
              <a:gd name="connsiteY3-64" fmla="*/ 4429144 h 4429144"/>
              <a:gd name="connsiteX0-65" fmla="*/ 0 w 12091656"/>
              <a:gd name="connsiteY0-66" fmla="*/ 4429144 h 4429144"/>
              <a:gd name="connsiteX1-67" fmla="*/ 12072604 w 12091656"/>
              <a:gd name="connsiteY1-68" fmla="*/ 0 h 4429144"/>
              <a:gd name="connsiteX2-69" fmla="*/ 12091656 w 12091656"/>
              <a:gd name="connsiteY2-70" fmla="*/ 4399703 h 4429144"/>
              <a:gd name="connsiteX3-71" fmla="*/ 0 w 12091656"/>
              <a:gd name="connsiteY3-72" fmla="*/ 4429144 h 4429144"/>
              <a:gd name="connsiteX0-73" fmla="*/ 0 w 12091656"/>
              <a:gd name="connsiteY0-74" fmla="*/ 4340818 h 4340818"/>
              <a:gd name="connsiteX1-75" fmla="*/ 12072604 w 12091656"/>
              <a:gd name="connsiteY1-76" fmla="*/ 0 h 4340818"/>
              <a:gd name="connsiteX2-77" fmla="*/ 12091656 w 12091656"/>
              <a:gd name="connsiteY2-78" fmla="*/ 4311377 h 4340818"/>
              <a:gd name="connsiteX3-79" fmla="*/ 0 w 12091656"/>
              <a:gd name="connsiteY3-80" fmla="*/ 4340818 h 4340818"/>
              <a:gd name="connsiteX0-81" fmla="*/ 0 w 12091656"/>
              <a:gd name="connsiteY0-82" fmla="*/ 4340818 h 4385486"/>
              <a:gd name="connsiteX1-83" fmla="*/ 12072604 w 12091656"/>
              <a:gd name="connsiteY1-84" fmla="*/ 0 h 4385486"/>
              <a:gd name="connsiteX2-85" fmla="*/ 12091656 w 12091656"/>
              <a:gd name="connsiteY2-86" fmla="*/ 4385486 h 4385486"/>
              <a:gd name="connsiteX3-87" fmla="*/ 0 w 12091656"/>
              <a:gd name="connsiteY3-88" fmla="*/ 4340818 h 43854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091656" h="4385486">
                <a:moveTo>
                  <a:pt x="0" y="4340818"/>
                </a:moveTo>
                <a:cubicBezTo>
                  <a:pt x="5486400" y="3369268"/>
                  <a:pt x="10153268" y="1375068"/>
                  <a:pt x="12072604" y="0"/>
                </a:cubicBezTo>
                <a:cubicBezTo>
                  <a:pt x="12078955" y="1466568"/>
                  <a:pt x="12085305" y="2918918"/>
                  <a:pt x="12091656" y="4385486"/>
                </a:cubicBezTo>
                <a:lnTo>
                  <a:pt x="0" y="4340818"/>
                </a:lnTo>
                <a:close/>
              </a:path>
            </a:pathLst>
          </a:cu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4487" y="1235770"/>
            <a:ext cx="3447415" cy="5498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4448289" y="650995"/>
            <a:ext cx="329542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95325" y="1917427"/>
            <a:ext cx="5172075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使用学号登录，输入学校名字、学号及初始密码：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72"/>
  <p:tag name="KSO_WM_TAG_VERSION" val="1.0"/>
  <p:tag name="KSO_WM_SLIDE_ID" val="basetag20163672_3"/>
  <p:tag name="KSO_WM_SLIDE_INDEX" val="3"/>
  <p:tag name="KSO_WM_SLIDE_ITEM_CNT" val="0"/>
  <p:tag name="KSO_WM_SLIDE_TYPE" val="text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1034</Words>
  <Application>Microsoft Office PowerPoint</Application>
  <PresentationFormat>自定义</PresentationFormat>
  <Paragraphs>88</Paragraphs>
  <Slides>28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PCOS</dc:creator>
  <cp:lastModifiedBy>Administrator</cp:lastModifiedBy>
  <cp:revision>356</cp:revision>
  <dcterms:created xsi:type="dcterms:W3CDTF">2018-02-27T07:30:00Z</dcterms:created>
  <dcterms:modified xsi:type="dcterms:W3CDTF">2019-03-28T08:25:30Z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